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58" r:id="rId5"/>
    <p:sldId id="273" r:id="rId6"/>
    <p:sldId id="261" r:id="rId7"/>
    <p:sldId id="262" r:id="rId8"/>
    <p:sldId id="263" r:id="rId9"/>
    <p:sldId id="269" r:id="rId10"/>
    <p:sldId id="270" r:id="rId11"/>
    <p:sldId id="276" r:id="rId12"/>
    <p:sldId id="277" r:id="rId13"/>
    <p:sldId id="278" r:id="rId14"/>
    <p:sldId id="279" r:id="rId15"/>
    <p:sldId id="272" r:id="rId16"/>
    <p:sldId id="280" r:id="rId17"/>
    <p:sldId id="281" r:id="rId18"/>
    <p:sldId id="282" r:id="rId19"/>
    <p:sldId id="283" r:id="rId20"/>
    <p:sldId id="284" r:id="rId21"/>
    <p:sldId id="285" r:id="rId22"/>
    <p:sldId id="28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66"/>
    <a:srgbClr val="009999"/>
    <a:srgbClr val="FF3399"/>
    <a:srgbClr val="0000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53" autoAdjust="0"/>
    <p:restoredTop sz="90929"/>
  </p:normalViewPr>
  <p:slideViewPr>
    <p:cSldViewPr>
      <p:cViewPr varScale="1">
        <p:scale>
          <a:sx n="62" d="100"/>
          <a:sy n="62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60149-9A1C-42ED-9E5C-7850785FD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2D74-CDA2-4E3D-926D-7281E153E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1F495-98CB-467D-B872-9D56233E3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879812" y="1165384"/>
            <a:ext cx="3384376" cy="4512501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2660915"/>
            <a:ext cx="3384376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429000"/>
            <a:ext cx="3384376" cy="6776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8622803" y="-234305"/>
            <a:ext cx="216024" cy="1104064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8702909" y="-85921"/>
            <a:ext cx="216024" cy="1627860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01572" y="5248252"/>
            <a:ext cx="216024" cy="1654453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272370" y="5879702"/>
            <a:ext cx="216024" cy="1206087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12549-4CAD-4FD2-BEC5-983978526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995E0-1A77-44F1-91B4-4A867DE44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6CA2E-E93E-4309-847F-05B41B427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4B75B-8825-49B2-AE0C-8948B897E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28143-FBB9-4D23-83D3-73D6B2FE7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72CDA-9DD5-4AEE-A070-562F2EEFA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E63C-4A4C-4E96-AE38-5CD426CA8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CA2EA-B448-487B-8C41-6B3F9C866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C375B2-D0F8-40AA-BEF6-7BAB63E95E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mechatronics.poly.edu/images/Hexapod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ircraft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3700" y="3200400"/>
            <a:ext cx="4470400" cy="33528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1650" y="609600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Arial" charset="0"/>
              </a:rPr>
              <a:t>Department of Mechanical Engineering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7480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Arial" charset="0"/>
              </a:rPr>
              <a:t>Presentation</a:t>
            </a:r>
          </a:p>
          <a:p>
            <a:pPr algn="ctr"/>
            <a:r>
              <a:rPr lang="en-US" i="1" dirty="0">
                <a:solidFill>
                  <a:srgbClr val="FF0000"/>
                </a:solidFill>
                <a:latin typeface="Arial" charset="0"/>
              </a:rPr>
              <a:t>by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Mr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J K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Mishra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80" name="Picture 8" descr="http://mechatronics.poly.edu/images/Hexapod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257800" y="3581400"/>
            <a:ext cx="3657600" cy="2320925"/>
          </a:xfrm>
          <a:prstGeom prst="rect">
            <a:avLst/>
          </a:prstGeom>
          <a:solidFill>
            <a:srgbClr val="99CCFF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2192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4200" b="1" i="1" dirty="0"/>
              <a:t>What will you </a:t>
            </a:r>
            <a:r>
              <a:rPr lang="en-US" sz="4200" b="1" i="1" dirty="0" smtClean="0"/>
              <a:t>get in CPC!</a:t>
            </a:r>
            <a:endParaRPr lang="en-US" sz="4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343400"/>
          </a:xfrm>
          <a:solidFill>
            <a:schemeClr val="hlink"/>
          </a:solidFill>
          <a:ln>
            <a:solidFill>
              <a:srgbClr val="FF0000"/>
            </a:solidFill>
          </a:ln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Professionals working in: industry, academia,  government </a:t>
            </a:r>
            <a:r>
              <a:rPr lang="en-US" dirty="0" smtClean="0"/>
              <a:t>…..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NPTEL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Hands on experience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Advance workshop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Personality development classes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Goal oriented teaching </a:t>
            </a: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Common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semester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semester</a:t>
            </a:r>
          </a:p>
          <a:p>
            <a:pPr marL="863600" indent="-514350">
              <a:buFont typeface="+mj-lt"/>
              <a:buAutoNum type="arabicPeriod"/>
            </a:pPr>
            <a:r>
              <a:rPr lang="en-US" dirty="0" smtClean="0"/>
              <a:t>Engineering Math – III</a:t>
            </a:r>
          </a:p>
          <a:p>
            <a:pPr marL="86360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US" dirty="0" smtClean="0"/>
              <a:t>Machine Drawing</a:t>
            </a:r>
          </a:p>
          <a:p>
            <a:pPr marL="863600" indent="-514350">
              <a:buFont typeface="+mj-lt"/>
              <a:buAutoNum type="arabicPeriod"/>
            </a:pPr>
            <a:r>
              <a:rPr lang="en-US" dirty="0" smtClean="0"/>
              <a:t>Engineering Materials</a:t>
            </a:r>
          </a:p>
          <a:p>
            <a:pPr marL="863600" indent="-514350">
              <a:buFont typeface="+mj-lt"/>
              <a:buAutoNum type="arabicPeriod"/>
            </a:pPr>
            <a:r>
              <a:rPr lang="en-US" dirty="0" smtClean="0"/>
              <a:t>Engineering Mechanics</a:t>
            </a:r>
          </a:p>
          <a:p>
            <a:pPr marL="863600" indent="-514350">
              <a:buFont typeface="+mj-lt"/>
              <a:buAutoNum type="arabicPeriod"/>
            </a:pPr>
            <a:r>
              <a:rPr lang="en-US" dirty="0" smtClean="0"/>
              <a:t>Strength of Materials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9999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semester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Manufacturing Technology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Fluid Mechanics &amp; Machine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Thermal </a:t>
            </a:r>
            <a:r>
              <a:rPr lang="en-US" dirty="0" err="1" smtClean="0"/>
              <a:t>Engg</a:t>
            </a:r>
            <a:endParaRPr lang="en-US" dirty="0" smtClean="0"/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Theory of Machine</a:t>
            </a:r>
          </a:p>
          <a:p>
            <a:pPr marL="914400" indent="-398463">
              <a:buFont typeface="+mj-lt"/>
              <a:buAutoNum type="arabicPeriod"/>
            </a:pPr>
            <a:r>
              <a:rPr lang="en-US" dirty="0" smtClean="0"/>
              <a:t>Electrical </a:t>
            </a:r>
            <a:r>
              <a:rPr lang="en-US" dirty="0" err="1" smtClean="0"/>
              <a:t>Engg</a:t>
            </a:r>
            <a:endParaRPr lang="en-US" dirty="0" smtClean="0"/>
          </a:p>
          <a:p>
            <a:pPr marL="8636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semester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Power Engineering 	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Adv. Manufacturing Technology 	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Metrology &amp; Quality Control 	</a:t>
            </a:r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Electronics Engineering 	</a:t>
            </a:r>
            <a:endParaRPr lang="en-US" dirty="0" smtClean="0"/>
          </a:p>
          <a:p>
            <a:pPr marL="1195388" indent="-514350">
              <a:buFont typeface="+mj-lt"/>
              <a:buAutoNum type="arabicPeriod"/>
            </a:pPr>
            <a:r>
              <a:rPr lang="en-US" dirty="0" smtClean="0"/>
              <a:t>Elective 1</a:t>
            </a:r>
            <a:endParaRPr lang="en-US" dirty="0" smtClean="0"/>
          </a:p>
          <a:p>
            <a:pPr marL="8636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Course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semester</a:t>
            </a:r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Industrial </a:t>
            </a:r>
            <a:r>
              <a:rPr lang="en-US" dirty="0" smtClean="0"/>
              <a:t>Engineering &amp; </a:t>
            </a:r>
            <a:r>
              <a:rPr lang="en-US" dirty="0" smtClean="0"/>
              <a:t>Management  </a:t>
            </a:r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 smtClean="0"/>
              <a:t>of Machine Elements 	</a:t>
            </a:r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Industrial </a:t>
            </a:r>
            <a:r>
              <a:rPr lang="en-US" dirty="0" smtClean="0"/>
              <a:t>Fluid Power 	</a:t>
            </a:r>
            <a:endParaRPr lang="en-US" dirty="0" smtClean="0"/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Measurements &amp; Automation 	</a:t>
            </a:r>
            <a:endParaRPr lang="en-US" dirty="0" smtClean="0"/>
          </a:p>
          <a:p>
            <a:pPr marL="1195387" indent="-514350">
              <a:buFont typeface="+mj-lt"/>
              <a:buAutoNum type="arabicPeriod"/>
            </a:pPr>
            <a:r>
              <a:rPr lang="en-US" dirty="0" smtClean="0"/>
              <a:t>Elective-II</a:t>
            </a:r>
            <a:endParaRPr lang="en-US" dirty="0" smtClean="0"/>
          </a:p>
          <a:p>
            <a:pPr marL="1195388" indent="-514350">
              <a:buFont typeface="+mj-lt"/>
              <a:buAutoNum type="arabicPeriod"/>
            </a:pPr>
            <a:endParaRPr lang="en-US" dirty="0" smtClean="0"/>
          </a:p>
          <a:p>
            <a:pPr marL="8636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81200"/>
            <a:ext cx="5638800" cy="4114800"/>
          </a:xfrm>
          <a:solidFill>
            <a:schemeClr val="folHlink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ISRO, Railway, </a:t>
            </a:r>
            <a:endParaRPr lang="en-US" sz="3600" dirty="0"/>
          </a:p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SSC JE, </a:t>
            </a:r>
            <a:endParaRPr lang="en-US" sz="3600" dirty="0"/>
          </a:p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CIL, </a:t>
            </a:r>
            <a:endParaRPr lang="en-US" sz="3600" dirty="0"/>
          </a:p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TATA STEEL, </a:t>
            </a:r>
            <a:endParaRPr lang="en-US" sz="3600" dirty="0"/>
          </a:p>
          <a:p>
            <a:pPr lvl="1" algn="ctr" eaLnBrk="0" hangingPunct="0">
              <a:spcBef>
                <a:spcPct val="0"/>
              </a:spcBef>
              <a:buFontTx/>
              <a:buNone/>
            </a:pPr>
            <a:r>
              <a:rPr lang="en-US" sz="3600" dirty="0" smtClean="0"/>
              <a:t>SAIL, NTPC, …. </a:t>
            </a:r>
            <a:r>
              <a:rPr lang="en-US" sz="3600" dirty="0"/>
              <a:t>… ..</a:t>
            </a:r>
          </a:p>
          <a:p>
            <a:endParaRPr lang="en-US" sz="2400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/>
              <a:t>Career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Photographs</a:t>
            </a:r>
            <a:br>
              <a:rPr lang="en-US" dirty="0" smtClean="0"/>
            </a:br>
            <a:r>
              <a:rPr lang="en-US" dirty="0" smtClean="0"/>
              <a:t>The Metrology Lab</a:t>
            </a:r>
            <a:endParaRPr lang="en-US" dirty="0"/>
          </a:p>
        </p:txBody>
      </p:sp>
      <p:pic>
        <p:nvPicPr>
          <p:cNvPr id="5" name="Content Placeholder 4" descr="IMG20191129152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6" name="Content Placeholder 5" descr="IMG20191129153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0150" y="1981200"/>
            <a:ext cx="3086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Theory of Machines </a:t>
            </a:r>
            <a:r>
              <a:rPr lang="en-US" dirty="0" smtClean="0"/>
              <a:t>Lab</a:t>
            </a:r>
            <a:endParaRPr lang="en-US" dirty="0"/>
          </a:p>
        </p:txBody>
      </p:sp>
      <p:pic>
        <p:nvPicPr>
          <p:cNvPr id="5" name="Content Placeholder 4" descr="IMG20191129152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609850"/>
            <a:ext cx="3276599" cy="3562350"/>
          </a:xfrm>
        </p:spPr>
      </p:pic>
      <p:pic>
        <p:nvPicPr>
          <p:cNvPr id="6" name="Content Placeholder 5" descr="IMG20191129153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14600"/>
            <a:ext cx="3981449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Fluid Mechanics </a:t>
            </a:r>
            <a:r>
              <a:rPr lang="en-US" dirty="0" smtClean="0"/>
              <a:t>Lab</a:t>
            </a:r>
            <a:endParaRPr lang="en-US" dirty="0"/>
          </a:p>
        </p:txBody>
      </p:sp>
      <p:pic>
        <p:nvPicPr>
          <p:cNvPr id="5" name="Content Placeholder 4" descr="IMG20191129152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6" name="Content Placeholder 5" descr="IMG20191129153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0150" y="1981200"/>
            <a:ext cx="3086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Thermal </a:t>
            </a:r>
            <a:r>
              <a:rPr lang="en-US" dirty="0" err="1" smtClean="0"/>
              <a:t>Engg</a:t>
            </a:r>
            <a:r>
              <a:rPr lang="en-US" dirty="0" smtClean="0"/>
              <a:t>. </a:t>
            </a:r>
            <a:r>
              <a:rPr lang="en-US" dirty="0" smtClean="0"/>
              <a:t>Lab</a:t>
            </a:r>
            <a:endParaRPr lang="en-US" dirty="0"/>
          </a:p>
        </p:txBody>
      </p:sp>
      <p:pic>
        <p:nvPicPr>
          <p:cNvPr id="5" name="Content Placeholder 4" descr="IMG20191129152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6" name="Content Placeholder 5" descr="IMG20191129153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0150" y="2881312"/>
            <a:ext cx="3086100" cy="231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</a:rPr>
              <a:t>Mission and Vision of the department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534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Overview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   What is Mechanical Engineering ?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At Polytechnic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What is so special about ME program at Poly?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Details of the ME Curriculum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Aerospace Engineering Concentration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What will you be when you graduate 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Poly Alumni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Prospective Employers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/>
              <a:t>VISION</a:t>
            </a:r>
            <a:r>
              <a:rPr lang="en-US" sz="2800" b="1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The Mechanical Engineering Department of </a:t>
            </a:r>
            <a:r>
              <a:rPr lang="en-US" sz="2800" dirty="0" err="1" smtClean="0"/>
              <a:t>Chandil</a:t>
            </a:r>
            <a:r>
              <a:rPr lang="en-US" sz="2800" dirty="0" smtClean="0"/>
              <a:t> Polytechnic strives to be </a:t>
            </a:r>
            <a:r>
              <a:rPr lang="en-US" sz="2800" dirty="0" err="1" smtClean="0"/>
              <a:t>recognised</a:t>
            </a:r>
            <a:r>
              <a:rPr lang="en-US" sz="2800" dirty="0" smtClean="0"/>
              <a:t> for quality engineering education who are innovative, entrepreneurial and successful in achieving excellence in their field of study.</a:t>
            </a:r>
          </a:p>
          <a:p>
            <a:pPr>
              <a:spcBef>
                <a:spcPct val="0"/>
              </a:spcBef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Workshop</a:t>
            </a:r>
            <a:endParaRPr lang="en-US" dirty="0"/>
          </a:p>
        </p:txBody>
      </p:sp>
      <p:pic>
        <p:nvPicPr>
          <p:cNvPr id="5" name="Content Placeholder 4" descr="IMG20191129152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6" name="Content Placeholder 5" descr="IMG20191129153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0150" y="2881312"/>
            <a:ext cx="3086100" cy="231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Power </a:t>
            </a:r>
            <a:r>
              <a:rPr lang="en-US" dirty="0" err="1" smtClean="0"/>
              <a:t>Engg</a:t>
            </a:r>
            <a:r>
              <a:rPr lang="en-US" dirty="0" smtClean="0"/>
              <a:t>. </a:t>
            </a:r>
            <a:r>
              <a:rPr lang="en-US" dirty="0" smtClean="0"/>
              <a:t>Lab</a:t>
            </a:r>
            <a:endParaRPr lang="en-US" dirty="0"/>
          </a:p>
        </p:txBody>
      </p:sp>
      <p:pic>
        <p:nvPicPr>
          <p:cNvPr id="5" name="Content Placeholder 4" descr="IMG20191129152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09849"/>
            <a:ext cx="3428999" cy="3968749"/>
          </a:xfrm>
        </p:spPr>
      </p:pic>
      <p:pic>
        <p:nvPicPr>
          <p:cNvPr id="6" name="Content Placeholder 5" descr="IMG201911291532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667000"/>
            <a:ext cx="3879851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5600" y="2717801"/>
            <a:ext cx="3384376" cy="768084"/>
          </a:xfrm>
        </p:spPr>
        <p:txBody>
          <a:bodyPr/>
          <a:lstStyle/>
          <a:p>
            <a:r>
              <a:rPr lang="en-US" i="1" dirty="0" smtClean="0">
                <a:latin typeface="Century Schoolbook" pitchFamily="18" charset="0"/>
              </a:rPr>
              <a:t>Thank You!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0" y="0"/>
            <a:ext cx="9144000" cy="88900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6578600"/>
            <a:ext cx="914400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533400" cy="71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533400" cy="71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2192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</a:rPr>
              <a:t>Mission and Vision of the department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534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Overview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   What is Mechanical Engineering ?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At Polytechnic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What is so special about ME program at Poly?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Details of the ME Curriculum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Aerospace Engineering Concentration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What will you be when you graduate 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Poly Alumni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Prospective Employers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200" b="1" dirty="0" smtClean="0"/>
              <a:t>MISSION</a:t>
            </a:r>
            <a:r>
              <a:rPr lang="en-US" sz="2200" b="1" dirty="0" smtClean="0"/>
              <a:t>:</a:t>
            </a:r>
            <a:endParaRPr lang="en-US" sz="2200" dirty="0" smtClean="0"/>
          </a:p>
          <a:p>
            <a:pPr lvl="0"/>
            <a:r>
              <a:rPr lang="en-US" sz="2200" dirty="0" smtClean="0"/>
              <a:t>Deliver a industry oriented knowledge and prepare our students as a leaders with good leadership ability in industry, business and academic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lvl="0"/>
            <a:r>
              <a:rPr lang="en-US" sz="2200" dirty="0" smtClean="0"/>
              <a:t>Develop linkages with Industry and educational institutions in Jharkhand for excellence in teaching, Soft Skills, Project and Technology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lvl="0"/>
            <a:r>
              <a:rPr lang="en-US" sz="2200" dirty="0" smtClean="0"/>
              <a:t>Build a strong technical workforce that would bridge the gap between industry requirements and academic orientation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lvl="0"/>
            <a:r>
              <a:rPr lang="en-US" sz="2200" dirty="0" smtClean="0"/>
              <a:t>Provide an conducive environment and educational experience from which students and faculty contribute to society for learning, creativity and problem solving skill</a:t>
            </a:r>
          </a:p>
          <a:p>
            <a:pPr lvl="0"/>
            <a:r>
              <a:rPr lang="en-US" sz="2200" dirty="0" smtClean="0"/>
              <a:t>Induce entrepreneurial skills among students for contributing to the economic development of the nation.</a:t>
            </a:r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534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Overview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   What is Mechanical Engineering ?</a:t>
            </a:r>
          </a:p>
          <a:p>
            <a:pPr marL="2438400" lvl="4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At Polytechnic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What is so special about ME program at Poly?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Details of the ME Curriculum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Aerospace Engineering Concentration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Char char="Ø"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What will you be when you graduate 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Poly Alumni</a:t>
            </a:r>
          </a:p>
          <a:p>
            <a:pPr marL="1981200" lvl="3" indent="-609600" eaLnBrk="0" hangingPunct="0"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BernhardFashion BT" pitchFamily="82" charset="0"/>
              </a:rPr>
              <a:t>	Prospective Employers</a:t>
            </a:r>
          </a:p>
          <a:p>
            <a:pPr marL="1524000" lvl="2" indent="-609600" eaLnBrk="0" hangingPunct="0">
              <a:buFont typeface="Wingdings" pitchFamily="2" charset="2"/>
              <a:buChar char="Ø"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  <a:p>
            <a:pPr marL="1524000" lvl="2" indent="-609600" eaLnBrk="0" hangingPunct="0"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latin typeface="BernhardFashion BT" pitchFamily="82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600" b="1" dirty="0"/>
              <a:t> </a:t>
            </a:r>
            <a:r>
              <a:rPr lang="en-US" sz="2600" b="1" dirty="0" smtClean="0"/>
              <a:t>Overview</a:t>
            </a:r>
          </a:p>
          <a:p>
            <a:pPr>
              <a:spcBef>
                <a:spcPct val="0"/>
              </a:spcBef>
            </a:pPr>
            <a:r>
              <a:rPr lang="en-US" sz="2600" b="1" dirty="0" smtClean="0"/>
              <a:t>What </a:t>
            </a:r>
            <a:r>
              <a:rPr lang="en-US" sz="2600" b="1" dirty="0"/>
              <a:t>is Mechanical Engineering ?</a:t>
            </a:r>
          </a:p>
          <a:p>
            <a:pPr lvl="2">
              <a:spcBef>
                <a:spcPct val="0"/>
              </a:spcBef>
            </a:pPr>
            <a:r>
              <a:rPr lang="en-US" sz="2600" b="1" dirty="0"/>
              <a:t>At Polytechnic</a:t>
            </a:r>
          </a:p>
          <a:p>
            <a:pPr lvl="3">
              <a:spcBef>
                <a:spcPct val="0"/>
              </a:spcBef>
              <a:buFontTx/>
              <a:buNone/>
            </a:pPr>
            <a:r>
              <a:rPr lang="en-US" sz="2600" b="1" dirty="0"/>
              <a:t>	What is so special about ME program at Poly?</a:t>
            </a:r>
          </a:p>
          <a:p>
            <a:pPr lvl="3">
              <a:spcBef>
                <a:spcPct val="0"/>
              </a:spcBef>
              <a:buFontTx/>
              <a:buNone/>
            </a:pPr>
            <a:endParaRPr lang="en-US" sz="1200" b="1" dirty="0"/>
          </a:p>
          <a:p>
            <a:pPr lvl="2">
              <a:spcBef>
                <a:spcPct val="0"/>
              </a:spcBef>
            </a:pPr>
            <a:r>
              <a:rPr lang="en-US" sz="2600" b="1" dirty="0"/>
              <a:t> Details of the ME </a:t>
            </a:r>
            <a:r>
              <a:rPr lang="en-US" sz="2600" b="1" dirty="0" smtClean="0"/>
              <a:t>Curriculum</a:t>
            </a:r>
          </a:p>
          <a:p>
            <a:pPr lvl="2">
              <a:spcBef>
                <a:spcPct val="0"/>
              </a:spcBef>
            </a:pPr>
            <a:r>
              <a:rPr lang="en-US" sz="2600" b="1" dirty="0" smtClean="0"/>
              <a:t> </a:t>
            </a:r>
            <a:r>
              <a:rPr lang="en-US" sz="2800" dirty="0" smtClean="0"/>
              <a:t>What do mechanical engineers do? </a:t>
            </a:r>
          </a:p>
          <a:p>
            <a:pPr lvl="2">
              <a:spcBef>
                <a:spcPct val="0"/>
              </a:spcBef>
            </a:pPr>
            <a:endParaRPr lang="en-US" sz="2800" dirty="0" smtClean="0"/>
          </a:p>
          <a:p>
            <a:pPr lvl="2">
              <a:spcBef>
                <a:spcPct val="0"/>
              </a:spcBef>
            </a:pPr>
            <a:r>
              <a:rPr lang="en-US" sz="2600" dirty="0" smtClean="0"/>
              <a:t>Career after Diploma</a:t>
            </a:r>
          </a:p>
          <a:p>
            <a:pPr lvl="2">
              <a:spcBef>
                <a:spcPct val="0"/>
              </a:spcBef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153400" cy="4093428"/>
          </a:xfrm>
          <a:prstGeom prst="rect">
            <a:avLst/>
          </a:prstGeom>
          <a:solidFill>
            <a:srgbClr val="99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>
                <a:latin typeface="BernhardFashion BT" pitchFamily="82" charset="0"/>
              </a:rPr>
              <a:t>The Automobile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 smtClean="0">
                <a:latin typeface="BernhardFashion BT" pitchFamily="82" charset="0"/>
              </a:rPr>
              <a:t>Power </a:t>
            </a:r>
            <a:r>
              <a:rPr lang="en-US" sz="2600" b="1" dirty="0">
                <a:latin typeface="BernhardFashion BT" pitchFamily="82" charset="0"/>
              </a:rPr>
              <a:t>Generation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>
                <a:latin typeface="BernhardFashion BT" pitchFamily="82" charset="0"/>
              </a:rPr>
              <a:t>Agricultural Mechanization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>
                <a:latin typeface="BernhardFashion BT" pitchFamily="82" charset="0"/>
              </a:rPr>
              <a:t>The Airplane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>
                <a:latin typeface="BernhardFashion BT" pitchFamily="82" charset="0"/>
              </a:rPr>
              <a:t>Integrated Circuit Mass Production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>
                <a:latin typeface="BernhardFashion BT" pitchFamily="82" charset="0"/>
              </a:rPr>
              <a:t>Air-conditioning and refrigeration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>
                <a:latin typeface="BernhardFashion BT" pitchFamily="82" charset="0"/>
              </a:rPr>
              <a:t>Computer-aided engineering technology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>
                <a:latin typeface="BernhardFashion BT" pitchFamily="82" charset="0"/>
              </a:rPr>
              <a:t>Bioengineering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>
                <a:latin typeface="BernhardFashion BT" pitchFamily="82" charset="0"/>
              </a:rPr>
              <a:t>Codes and </a:t>
            </a:r>
            <a:r>
              <a:rPr lang="en-US" sz="2600" b="1" dirty="0" smtClean="0">
                <a:latin typeface="BernhardFashion BT" pitchFamily="82" charset="0"/>
              </a:rPr>
              <a:t>standards</a:t>
            </a:r>
          </a:p>
          <a:p>
            <a:pPr marL="1524000" lvl="2" indent="-609600" eaLnBrk="0" hangingPunct="0">
              <a:buFont typeface="Wingdings" pitchFamily="2" charset="2"/>
              <a:buAutoNum type="arabicPeriod"/>
            </a:pPr>
            <a:r>
              <a:rPr lang="en-US" sz="2600" b="1" dirty="0" smtClean="0">
                <a:latin typeface="BernhardFashion BT" pitchFamily="82" charset="0"/>
              </a:rPr>
              <a:t>Many More</a:t>
            </a:r>
            <a:endParaRPr lang="en-US" sz="2600" b="1" dirty="0">
              <a:latin typeface="BernhardFashion BT" pitchFamily="82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19200" y="6248400"/>
            <a:ext cx="64008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BernhardFashion BT" pitchFamily="82" charset="0"/>
              </a:rPr>
              <a:t>Source: Wicket, </a:t>
            </a:r>
            <a:r>
              <a:rPr lang="en-US" sz="1400" b="1" i="1" dirty="0">
                <a:latin typeface="BernhardFashion BT" pitchFamily="82" charset="0"/>
              </a:rPr>
              <a:t>An Introduction to Mechanical Engineering, 2004</a:t>
            </a:r>
            <a:endParaRPr lang="en-US" sz="1400" b="1" dirty="0">
              <a:latin typeface="BernhardFashion BT" pitchFamily="82" charset="0"/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4000" b="1" i="1"/>
              <a:t>Top Ten ME Achievements in </a:t>
            </a:r>
            <a:br>
              <a:rPr lang="en-US" sz="4000" b="1" i="1"/>
            </a:br>
            <a:r>
              <a:rPr lang="en-US" sz="4000" b="1" i="1"/>
              <a:t>the 20</a:t>
            </a:r>
            <a:r>
              <a:rPr lang="en-US" sz="4000" b="1" i="1" baseline="30000"/>
              <a:t>th</a:t>
            </a:r>
            <a:r>
              <a:rPr lang="en-US" sz="4000" b="1" i="1"/>
              <a:t> Century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772400" cy="41148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/>
              <a:t>Our students:</a:t>
            </a:r>
          </a:p>
          <a:p>
            <a:endParaRPr lang="en-US" sz="500" b="1" i="1" dirty="0"/>
          </a:p>
          <a:p>
            <a:pPr lvl="1"/>
            <a:r>
              <a:rPr lang="en-US" b="1" i="1" dirty="0"/>
              <a:t>Are highly motivated</a:t>
            </a:r>
          </a:p>
          <a:p>
            <a:pPr lvl="1"/>
            <a:r>
              <a:rPr lang="en-US" b="1" i="1" dirty="0"/>
              <a:t>Have a good sense of where they want to go</a:t>
            </a:r>
          </a:p>
          <a:p>
            <a:pPr lvl="1"/>
            <a:r>
              <a:rPr lang="en-US" b="1" i="1" dirty="0"/>
              <a:t>Most work during the academic year </a:t>
            </a:r>
          </a:p>
          <a:p>
            <a:pPr lvl="1"/>
            <a:r>
              <a:rPr lang="en-US" b="1" i="1" dirty="0"/>
              <a:t>Vast majority has substantial engineering </a:t>
            </a:r>
            <a:r>
              <a:rPr lang="en-US" b="1" i="1" dirty="0" smtClean="0"/>
              <a:t>experience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/>
              <a:t>Mechanical </a:t>
            </a:r>
            <a:r>
              <a:rPr lang="en-US" b="1" i="1" dirty="0" smtClean="0"/>
              <a:t>Engineering</a:t>
            </a:r>
            <a:endParaRPr lang="en-US" sz="2000" b="1" i="1" dirty="0"/>
          </a:p>
        </p:txBody>
      </p:sp>
      <p:pic>
        <p:nvPicPr>
          <p:cNvPr id="7173" name="Picture 5" descr="image0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72691" y="4648200"/>
            <a:ext cx="2732617" cy="204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/>
              <a:t>Mechanical Engineering </a:t>
            </a:r>
            <a:r>
              <a:rPr lang="en-US" sz="2000" b="1" i="1"/>
              <a:t>(continued)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239000" cy="41148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 dirty="0" smtClean="0"/>
              <a:t>Diploma </a:t>
            </a:r>
            <a:r>
              <a:rPr lang="en-US" b="1" i="1" dirty="0"/>
              <a:t>in Mechanical Engineering</a:t>
            </a:r>
          </a:p>
          <a:p>
            <a:pPr>
              <a:buFontTx/>
              <a:buNone/>
            </a:pPr>
            <a:endParaRPr lang="en-US" sz="800" b="1" i="1" dirty="0"/>
          </a:p>
          <a:p>
            <a:pPr lvl="1"/>
            <a:r>
              <a:rPr lang="en-US" sz="2600" b="1" i="1" dirty="0"/>
              <a:t>A new curriculum with </a:t>
            </a:r>
            <a:r>
              <a:rPr lang="en-US" sz="2600" b="1" i="1" dirty="0" smtClean="0"/>
              <a:t>effect from 2017</a:t>
            </a:r>
            <a:endParaRPr lang="en-US" sz="2600" b="1" i="1" dirty="0"/>
          </a:p>
          <a:p>
            <a:pPr lvl="1"/>
            <a:r>
              <a:rPr lang="en-US" sz="2600" b="1" i="1" dirty="0" smtClean="0"/>
              <a:t>6 </a:t>
            </a:r>
            <a:r>
              <a:rPr lang="en-US" sz="2600" b="1" i="1" dirty="0"/>
              <a:t>semesters; </a:t>
            </a:r>
            <a:r>
              <a:rPr lang="en-US" sz="2600" b="1" i="1" dirty="0" smtClean="0"/>
              <a:t>3 </a:t>
            </a:r>
            <a:r>
              <a:rPr lang="en-US" sz="2600" b="1" i="1" dirty="0"/>
              <a:t>year program</a:t>
            </a:r>
          </a:p>
          <a:p>
            <a:pPr lvl="1"/>
            <a:r>
              <a:rPr lang="en-US" sz="2600" b="1" i="1" dirty="0"/>
              <a:t>It is a </a:t>
            </a:r>
            <a:r>
              <a:rPr lang="en-US" sz="2600" b="1" i="1" u="sng" dirty="0"/>
              <a:t>professional</a:t>
            </a:r>
            <a:r>
              <a:rPr lang="en-US" sz="2600" b="1" i="1" dirty="0"/>
              <a:t> </a:t>
            </a:r>
            <a:r>
              <a:rPr lang="en-US" sz="2600" b="1" i="1" dirty="0" smtClean="0"/>
              <a:t>course</a:t>
            </a:r>
            <a:endParaRPr lang="en-US" sz="2600" b="1" i="1" dirty="0"/>
          </a:p>
          <a:p>
            <a:pPr lvl="1"/>
            <a:r>
              <a:rPr lang="en-US" sz="2600" b="1" i="1" dirty="0"/>
              <a:t>Hands-on laboratory, and </a:t>
            </a:r>
            <a:r>
              <a:rPr lang="en-US" sz="2600" b="1" i="1" dirty="0" smtClean="0"/>
              <a:t>Workshop</a:t>
            </a:r>
            <a:endParaRPr lang="en-US" sz="2600" b="1" i="1" dirty="0"/>
          </a:p>
          <a:p>
            <a:pPr lvl="1"/>
            <a:r>
              <a:rPr lang="en-US" sz="2600" b="1" i="1" dirty="0"/>
              <a:t>Focus on communication skills </a:t>
            </a:r>
          </a:p>
          <a:p>
            <a:pPr lvl="1">
              <a:buFontTx/>
              <a:buNone/>
            </a:pPr>
            <a:r>
              <a:rPr lang="en-US" sz="2600" b="1" i="1" dirty="0"/>
              <a:t>	(we teach you to say what you mean)</a:t>
            </a:r>
          </a:p>
          <a:p>
            <a:pPr lvl="1">
              <a:buFontTx/>
              <a:buNone/>
            </a:pPr>
            <a:endParaRPr lang="en-US" b="1" i="1" dirty="0"/>
          </a:p>
        </p:txBody>
      </p:sp>
      <p:pic>
        <p:nvPicPr>
          <p:cNvPr id="8198" name="Picture 6" descr="brimcro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00800" y="4068366"/>
            <a:ext cx="2562225" cy="1921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99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i="1"/>
              <a:t>Mechanical Engineering </a:t>
            </a:r>
            <a:r>
              <a:rPr lang="en-US" sz="2000" b="1" i="1"/>
              <a:t>(continued)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solidFill>
            <a:srgbClr val="99CCFF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A program that emphasizes: 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- modern computing tools and equipment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- engineering design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- engineering practice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- projects, 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- national student competitions 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- interests, resources, </a:t>
            </a:r>
            <a:r>
              <a:rPr lang="en-US" b="1" u="sng" dirty="0">
                <a:latin typeface="Arial" charset="0"/>
              </a:rPr>
              <a:t>and</a:t>
            </a:r>
            <a:r>
              <a:rPr lang="en-US" b="1" dirty="0">
                <a:latin typeface="Arial" charset="0"/>
              </a:rPr>
              <a:t> faculty 	knowledge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- competitive annual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	design awards</a:t>
            </a:r>
          </a:p>
        </p:txBody>
      </p:sp>
      <p:pic>
        <p:nvPicPr>
          <p:cNvPr id="9222" name="Picture 6" descr="hulabea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65800" y="44196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1447800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sz="40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Question</a:t>
            </a:r>
            <a:r>
              <a:rPr lang="en-US" b="1" i="1" dirty="0"/>
              <a:t>:  	  </a:t>
            </a:r>
            <a:r>
              <a:rPr lang="en-US" sz="4000" b="1" i="1" dirty="0"/>
              <a:t>Why choose </a:t>
            </a:r>
            <a:br>
              <a:rPr lang="en-US" sz="4000" b="1" i="1" dirty="0"/>
            </a:br>
            <a:r>
              <a:rPr lang="en-US" sz="4000" b="1" i="1" dirty="0"/>
              <a:t>Mechanical Engineering at Poly?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solidFill>
            <a:schemeClr val="hlink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Mechanical engineering makes you versatile</a:t>
            </a:r>
            <a:endParaRPr lang="en-US" i="1" dirty="0" smtClean="0"/>
          </a:p>
          <a:p>
            <a:r>
              <a:rPr lang="en-US" i="1" dirty="0" smtClean="0"/>
              <a:t>Your </a:t>
            </a:r>
            <a:r>
              <a:rPr lang="en-US" i="1" dirty="0"/>
              <a:t>degree will have a great value </a:t>
            </a:r>
            <a:endParaRPr lang="en-US" i="1" dirty="0" smtClean="0"/>
          </a:p>
          <a:p>
            <a:r>
              <a:rPr lang="en-US" dirty="0" smtClean="0"/>
              <a:t>Work Experience with advance heavy equipment</a:t>
            </a:r>
            <a:endParaRPr lang="en-US" i="1" dirty="0"/>
          </a:p>
          <a:p>
            <a:r>
              <a:rPr lang="en-US" i="1" dirty="0"/>
              <a:t>Doors will open to you for great things!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473</Words>
  <Application>Microsoft PowerPoint</Application>
  <PresentationFormat>On-screen Show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Mission and Vision of the department</vt:lpstr>
      <vt:lpstr>Mission and Vision of the department</vt:lpstr>
      <vt:lpstr>Agenda</vt:lpstr>
      <vt:lpstr>Top Ten ME Achievements in  the 20th Century </vt:lpstr>
      <vt:lpstr>Mechanical Engineering</vt:lpstr>
      <vt:lpstr>Mechanical Engineering (continued)</vt:lpstr>
      <vt:lpstr>Mechanical Engineering (continued)</vt:lpstr>
      <vt:lpstr>Question:     Why choose  Mechanical Engineering at Poly?</vt:lpstr>
      <vt:lpstr>What will you get in CPC!</vt:lpstr>
      <vt:lpstr>Course Structure</vt:lpstr>
      <vt:lpstr>Course Structure</vt:lpstr>
      <vt:lpstr>Course Structure</vt:lpstr>
      <vt:lpstr>Course Structure</vt:lpstr>
      <vt:lpstr>Career</vt:lpstr>
      <vt:lpstr>Some Photographs The Metrology Lab</vt:lpstr>
      <vt:lpstr>The Theory of Machines Lab</vt:lpstr>
      <vt:lpstr>The Fluid Mechanics Lab</vt:lpstr>
      <vt:lpstr>The Thermal Engg. Lab</vt:lpstr>
      <vt:lpstr>The Workshop</vt:lpstr>
      <vt:lpstr>The Power Engg. Lab</vt:lpstr>
      <vt:lpstr>Slide 22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Polytechnic University</dc:creator>
  <cp:lastModifiedBy>DELL</cp:lastModifiedBy>
  <cp:revision>24</cp:revision>
  <dcterms:created xsi:type="dcterms:W3CDTF">2001-10-26T21:37:05Z</dcterms:created>
  <dcterms:modified xsi:type="dcterms:W3CDTF">2020-01-02T09:11:19Z</dcterms:modified>
</cp:coreProperties>
</file>